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tags/tag12.xml" ContentType="application/vnd.openxmlformats-officedocument.presentationml.tags+xml"/>
  <Override PartName="/ppt/notesSlides/notesSlide12.xml" ContentType="application/vnd.openxmlformats-officedocument.presentationml.notesSlide+xml"/>
  <Override PartName="/ppt/tags/tag13.xml" ContentType="application/vnd.openxmlformats-officedocument.presentationml.tags+xml"/>
  <Override PartName="/ppt/notesSlides/notesSlide13.xml" ContentType="application/vnd.openxmlformats-officedocument.presentationml.notesSlide+xml"/>
  <Override PartName="/ppt/tags/tag14.xml" ContentType="application/vnd.openxmlformats-officedocument.presentationml.tags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333" r:id="rId2"/>
    <p:sldId id="412" r:id="rId3"/>
    <p:sldId id="413" r:id="rId4"/>
    <p:sldId id="414" r:id="rId5"/>
    <p:sldId id="415" r:id="rId6"/>
    <p:sldId id="416" r:id="rId7"/>
    <p:sldId id="417" r:id="rId8"/>
    <p:sldId id="418" r:id="rId9"/>
    <p:sldId id="419" r:id="rId10"/>
    <p:sldId id="420" r:id="rId11"/>
    <p:sldId id="421" r:id="rId12"/>
    <p:sldId id="422" r:id="rId13"/>
    <p:sldId id="423" r:id="rId14"/>
    <p:sldId id="424" r:id="rId15"/>
  </p:sldIdLst>
  <p:sldSz cx="9144000" cy="6048375"/>
  <p:notesSz cx="7007225" cy="9293225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05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  <p15:guide id="3" orient="horz" pos="2927">
          <p15:clr>
            <a:srgbClr val="A4A3A4"/>
          </p15:clr>
        </p15:guide>
        <p15:guide id="4" pos="220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3B0D"/>
    <a:srgbClr val="E44517"/>
    <a:srgbClr val="FF6600"/>
    <a:srgbClr val="FF3300"/>
    <a:srgbClr val="663300"/>
    <a:srgbClr val="DFC6BF"/>
    <a:srgbClr val="33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8262" autoAdjust="0"/>
    <p:restoredTop sz="35511" autoAdjust="0"/>
  </p:normalViewPr>
  <p:slideViewPr>
    <p:cSldViewPr>
      <p:cViewPr varScale="1">
        <p:scale>
          <a:sx n="84" d="100"/>
          <a:sy n="84" d="100"/>
        </p:scale>
        <p:origin x="354" y="84"/>
      </p:cViewPr>
      <p:guideLst>
        <p:guide orient="horz" pos="1905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6" d="100"/>
          <a:sy n="86" d="100"/>
        </p:scale>
        <p:origin x="-1356" y="-84"/>
      </p:cViewPr>
      <p:guideLst>
        <p:guide orient="horz" pos="3127"/>
        <p:guide pos="2141"/>
        <p:guide orient="horz" pos="2927"/>
        <p:guide pos="2207"/>
      </p:guideLst>
    </p:cSldViewPr>
  </p:notes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36464" cy="464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FontTx/>
              <a:buNone/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9140" y="0"/>
            <a:ext cx="3036464" cy="464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FontTx/>
              <a:buNone/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16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26951"/>
            <a:ext cx="3036464" cy="464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FontTx/>
              <a:buNone/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16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9140" y="8826951"/>
            <a:ext cx="3036464" cy="464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FontTx/>
              <a:buNone/>
              <a:defRPr sz="1200"/>
            </a:lvl1pPr>
          </a:lstStyle>
          <a:p>
            <a:pPr>
              <a:defRPr/>
            </a:pPr>
            <a:fld id="{1E3D82C6-F3D8-41C2-8CFB-FCA6584D8AB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614195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36464" cy="464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FontTx/>
              <a:buNone/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9140" y="0"/>
            <a:ext cx="3036464" cy="464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FontTx/>
              <a:buNone/>
              <a:defRPr sz="1200"/>
            </a:lvl1pPr>
          </a:lstStyle>
          <a:p>
            <a:pPr>
              <a:defRPr/>
            </a:pPr>
            <a:fld id="{D964B9A0-B691-4AD5-8CB9-7127770CAD7D}" type="datetimeFigureOut">
              <a:rPr lang="pl-PL"/>
              <a:pPr>
                <a:defRPr/>
              </a:pPr>
              <a:t>2015-05-21</a:t>
            </a:fld>
            <a:endParaRPr lang="pl-PL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69950" y="696913"/>
            <a:ext cx="5267325" cy="34845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723" y="4414282"/>
            <a:ext cx="5605780" cy="4181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26951"/>
            <a:ext cx="3036464" cy="464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FontTx/>
              <a:buNone/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9140" y="8826951"/>
            <a:ext cx="3036464" cy="464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FontTx/>
              <a:buNone/>
              <a:defRPr sz="1200"/>
            </a:lvl1pPr>
          </a:lstStyle>
          <a:p>
            <a:pPr>
              <a:defRPr/>
            </a:pPr>
            <a:fld id="{846A7B11-79CD-4611-B78C-512B0CBB1BA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508316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0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l-PL" smtClean="0"/>
          </a:p>
        </p:txBody>
      </p:sp>
      <p:sp>
        <p:nvSpPr>
          <p:cNvPr id="17411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7A11B6-B11F-4ACC-8AEB-5EC7F2AF5A2E}" type="slidenum">
              <a:rPr lang="pl-PL" smtClean="0"/>
              <a:pPr/>
              <a:t>1</a:t>
            </a:fld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8231172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0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l-PL" smtClean="0"/>
          </a:p>
        </p:txBody>
      </p:sp>
      <p:sp>
        <p:nvSpPr>
          <p:cNvPr id="17411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7A11B6-B11F-4ACC-8AEB-5EC7F2AF5A2E}" type="slidenum">
              <a:rPr lang="pl-PL" smtClean="0"/>
              <a:pPr/>
              <a:t>10</a:t>
            </a:fld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2957363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0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l-PL" smtClean="0"/>
          </a:p>
        </p:txBody>
      </p:sp>
      <p:sp>
        <p:nvSpPr>
          <p:cNvPr id="17411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7A11B6-B11F-4ACC-8AEB-5EC7F2AF5A2E}" type="slidenum">
              <a:rPr lang="pl-PL" smtClean="0"/>
              <a:pPr/>
              <a:t>11</a:t>
            </a:fld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35013730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0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l-PL" smtClean="0"/>
          </a:p>
        </p:txBody>
      </p:sp>
      <p:sp>
        <p:nvSpPr>
          <p:cNvPr id="17411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7A11B6-B11F-4ACC-8AEB-5EC7F2AF5A2E}" type="slidenum">
              <a:rPr lang="pl-PL" smtClean="0"/>
              <a:pPr/>
              <a:t>12</a:t>
            </a:fld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11325644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0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l-PL" smtClean="0"/>
          </a:p>
        </p:txBody>
      </p:sp>
      <p:sp>
        <p:nvSpPr>
          <p:cNvPr id="17411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7A11B6-B11F-4ACC-8AEB-5EC7F2AF5A2E}" type="slidenum">
              <a:rPr lang="pl-PL" smtClean="0"/>
              <a:pPr/>
              <a:t>13</a:t>
            </a:fld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40503810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0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l-PL" smtClean="0"/>
          </a:p>
        </p:txBody>
      </p:sp>
      <p:sp>
        <p:nvSpPr>
          <p:cNvPr id="17411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7A11B6-B11F-4ACC-8AEB-5EC7F2AF5A2E}" type="slidenum">
              <a:rPr lang="pl-PL" smtClean="0"/>
              <a:pPr/>
              <a:t>14</a:t>
            </a:fld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30942845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0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l-PL" smtClean="0"/>
          </a:p>
        </p:txBody>
      </p:sp>
      <p:sp>
        <p:nvSpPr>
          <p:cNvPr id="17411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7A11B6-B11F-4ACC-8AEB-5EC7F2AF5A2E}" type="slidenum">
              <a:rPr lang="pl-PL" smtClean="0"/>
              <a:pPr/>
              <a:t>2</a:t>
            </a:fld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8231172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0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l-PL" smtClean="0"/>
          </a:p>
        </p:txBody>
      </p:sp>
      <p:sp>
        <p:nvSpPr>
          <p:cNvPr id="17411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7A11B6-B11F-4ACC-8AEB-5EC7F2AF5A2E}" type="slidenum">
              <a:rPr lang="pl-PL" smtClean="0"/>
              <a:pPr/>
              <a:t>3</a:t>
            </a:fld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20626530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0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l-PL" smtClean="0"/>
          </a:p>
        </p:txBody>
      </p:sp>
      <p:sp>
        <p:nvSpPr>
          <p:cNvPr id="17411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7A11B6-B11F-4ACC-8AEB-5EC7F2AF5A2E}" type="slidenum">
              <a:rPr lang="pl-PL" smtClean="0"/>
              <a:pPr/>
              <a:t>4</a:t>
            </a:fld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33557220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0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l-PL" smtClean="0"/>
          </a:p>
        </p:txBody>
      </p:sp>
      <p:sp>
        <p:nvSpPr>
          <p:cNvPr id="17411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7A11B6-B11F-4ACC-8AEB-5EC7F2AF5A2E}" type="slidenum">
              <a:rPr lang="pl-PL" smtClean="0"/>
              <a:pPr/>
              <a:t>5</a:t>
            </a:fld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34631407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0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l-PL" smtClean="0"/>
          </a:p>
        </p:txBody>
      </p:sp>
      <p:sp>
        <p:nvSpPr>
          <p:cNvPr id="17411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7A11B6-B11F-4ACC-8AEB-5EC7F2AF5A2E}" type="slidenum">
              <a:rPr lang="pl-PL" smtClean="0"/>
              <a:pPr/>
              <a:t>6</a:t>
            </a:fld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1922912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0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l-PL" smtClean="0"/>
          </a:p>
        </p:txBody>
      </p:sp>
      <p:sp>
        <p:nvSpPr>
          <p:cNvPr id="17411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7A11B6-B11F-4ACC-8AEB-5EC7F2AF5A2E}" type="slidenum">
              <a:rPr lang="pl-PL" smtClean="0"/>
              <a:pPr/>
              <a:t>7</a:t>
            </a:fld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30551205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0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l-PL" smtClean="0"/>
          </a:p>
        </p:txBody>
      </p:sp>
      <p:sp>
        <p:nvSpPr>
          <p:cNvPr id="17411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7A11B6-B11F-4ACC-8AEB-5EC7F2AF5A2E}" type="slidenum">
              <a:rPr lang="pl-PL" smtClean="0"/>
              <a:pPr/>
              <a:t>8</a:t>
            </a:fld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38652878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0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l-PL" smtClean="0"/>
          </a:p>
        </p:txBody>
      </p:sp>
      <p:sp>
        <p:nvSpPr>
          <p:cNvPr id="17411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7A11B6-B11F-4ACC-8AEB-5EC7F2AF5A2E}" type="slidenum">
              <a:rPr lang="pl-PL" smtClean="0"/>
              <a:pPr/>
              <a:t>9</a:t>
            </a:fld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364753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1878917"/>
            <a:ext cx="7772400" cy="129648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427412"/>
            <a:ext cx="6400800" cy="1545696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D94ECD-3B91-40F0-BD34-E5E44910AB7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slow">
    <p:pull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4F913F-C3E2-4FA0-A4E1-8833DFB70E6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slow">
    <p:pull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42217"/>
            <a:ext cx="2057400" cy="516072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42217"/>
            <a:ext cx="6019800" cy="516072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39131F-35AF-4FBF-A2E2-C76D2B92896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slow">
    <p:pull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ytuł i tekst nad zawartości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42216"/>
            <a:ext cx="8229600" cy="10080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457200" y="1411287"/>
            <a:ext cx="8229600" cy="19279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3473616"/>
            <a:ext cx="8229600" cy="19293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88E521-A31D-41B4-AA11-F238B6532F0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slow">
    <p:pull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7A728F-5BE0-41C5-BA65-ACFBD54FEA8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slow">
    <p:pull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3886642"/>
            <a:ext cx="7772400" cy="120127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563561"/>
            <a:ext cx="7772400" cy="1323082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8E9792-A3D8-4EBB-9A53-E864B3AAAFC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slow">
    <p:pull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411289"/>
            <a:ext cx="4038600" cy="39916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411289"/>
            <a:ext cx="4038600" cy="39916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AFB76F-A3A3-4EF2-8359-7AFE0D884DA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slow">
    <p:pull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353885"/>
            <a:ext cx="4040188" cy="5642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1918120"/>
            <a:ext cx="4040188" cy="348481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8" y="1353885"/>
            <a:ext cx="4041775" cy="5642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8" y="1918120"/>
            <a:ext cx="4041775" cy="348481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4D44C6-1751-48B5-A515-674633C6A50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slow">
    <p:pull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B631BF-2B4F-4E53-8E42-28FDB6152F4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slow">
    <p:pull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7111A5-3DB8-454B-9036-089BBCD0A07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slow">
    <p:pull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3" y="240816"/>
            <a:ext cx="3008313" cy="102486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40816"/>
            <a:ext cx="5111750" cy="516212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3" y="1265680"/>
            <a:ext cx="3008313" cy="413725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D7AEFE-8FFE-4DCD-A0EA-14BAC44D355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slow">
    <p:pull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233864"/>
            <a:ext cx="5486400" cy="49983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540434"/>
            <a:ext cx="5486400" cy="3629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4733694"/>
            <a:ext cx="5486400" cy="70984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73EAFE-6368-422A-8CD5-973A36EC337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slow">
    <p:pull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42888"/>
            <a:ext cx="8229600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 wzorca tytułu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11288"/>
            <a:ext cx="8229600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5508625"/>
            <a:ext cx="21336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FontTx/>
              <a:buNone/>
              <a:defRPr sz="14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508625"/>
            <a:ext cx="28956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FontTx/>
              <a:buNone/>
              <a:defRPr sz="14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508625"/>
            <a:ext cx="21336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FontTx/>
              <a:buNone/>
              <a:defRPr sz="1400"/>
            </a:lvl1pPr>
          </a:lstStyle>
          <a:p>
            <a:pPr>
              <a:defRPr/>
            </a:pPr>
            <a:fld id="{8CD9B194-B403-4AD6-A8E2-4AE16234173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49" r:id="rId12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image" Target="../media/image4.jpeg"/><Relationship Id="rId11" Type="http://schemas.openxmlformats.org/officeDocument/2006/relationships/image" Target="../media/image18.jpeg"/><Relationship Id="rId5" Type="http://schemas.openxmlformats.org/officeDocument/2006/relationships/image" Target="../media/image3.jpeg"/><Relationship Id="rId10" Type="http://schemas.openxmlformats.org/officeDocument/2006/relationships/image" Target="../media/image17.jpeg"/><Relationship Id="rId4" Type="http://schemas.openxmlformats.org/officeDocument/2006/relationships/image" Target="../media/image2.png"/><Relationship Id="rId9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Relationship Id="rId9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10" Type="http://schemas.openxmlformats.org/officeDocument/2006/relationships/image" Target="../media/image21.jpeg"/><Relationship Id="rId4" Type="http://schemas.openxmlformats.org/officeDocument/2006/relationships/image" Target="../media/image2.png"/><Relationship Id="rId9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10" Type="http://schemas.openxmlformats.org/officeDocument/2006/relationships/image" Target="../media/image23.jpeg"/><Relationship Id="rId4" Type="http://schemas.openxmlformats.org/officeDocument/2006/relationships/image" Target="../media/image2.png"/><Relationship Id="rId9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10" Type="http://schemas.openxmlformats.org/officeDocument/2006/relationships/image" Target="../media/image8.jpg"/><Relationship Id="rId4" Type="http://schemas.openxmlformats.org/officeDocument/2006/relationships/image" Target="../media/image2.png"/><Relationship Id="rId9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10" Type="http://schemas.openxmlformats.org/officeDocument/2006/relationships/image" Target="../media/image10.jpg"/><Relationship Id="rId4" Type="http://schemas.openxmlformats.org/officeDocument/2006/relationships/image" Target="../media/image2.png"/><Relationship Id="rId9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Relationship Id="rId9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Relationship Id="rId9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image" Target="../media/image4.jpeg"/><Relationship Id="rId11" Type="http://schemas.openxmlformats.org/officeDocument/2006/relationships/image" Target="../media/image15.jpeg"/><Relationship Id="rId5" Type="http://schemas.openxmlformats.org/officeDocument/2006/relationships/image" Target="../media/image3.jpeg"/><Relationship Id="rId10" Type="http://schemas.openxmlformats.org/officeDocument/2006/relationships/image" Target="../media/image14.jpeg"/><Relationship Id="rId4" Type="http://schemas.openxmlformats.org/officeDocument/2006/relationships/image" Target="../media/image2.png"/><Relationship Id="rId9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5" descr="NS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67238" y="3019425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16" descr="NS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67238" y="3019425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 Box 17"/>
          <p:cNvSpPr txBox="1">
            <a:spLocks noChangeArrowheads="1"/>
          </p:cNvSpPr>
          <p:nvPr/>
        </p:nvSpPr>
        <p:spPr bwMode="auto">
          <a:xfrm rot="-5400000">
            <a:off x="-2549525" y="2716213"/>
            <a:ext cx="55880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1500" b="1">
                <a:solidFill>
                  <a:schemeClr val="bg1"/>
                </a:solidFill>
              </a:rPr>
              <a:t>Program Operacyjny Kapitał Ludzki 2007-2013</a:t>
            </a:r>
          </a:p>
          <a:p>
            <a:pPr algn="ctr"/>
            <a:endParaRPr lang="pl-PL" sz="1100" b="1">
              <a:solidFill>
                <a:schemeClr val="bg1"/>
              </a:solidFill>
            </a:endParaRPr>
          </a:p>
        </p:txBody>
      </p:sp>
      <p:sp>
        <p:nvSpPr>
          <p:cNvPr id="16389" name="Rectangle 12"/>
          <p:cNvSpPr>
            <a:spLocks noChangeArrowheads="1"/>
          </p:cNvSpPr>
          <p:nvPr/>
        </p:nvSpPr>
        <p:spPr bwMode="auto">
          <a:xfrm>
            <a:off x="611450" y="935897"/>
            <a:ext cx="8064238" cy="458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 typeface="Arial" charset="0"/>
              <a:buNone/>
            </a:pPr>
            <a:r>
              <a:rPr lang="pl-PL" sz="1400" i="1" dirty="0" smtClean="0">
                <a:solidFill>
                  <a:srgbClr val="E44517"/>
                </a:solidFill>
              </a:rPr>
              <a:t>Konkurs pn.: </a:t>
            </a:r>
            <a:r>
              <a:rPr lang="pl-PL" sz="1400" b="1" i="1" dirty="0" smtClean="0">
                <a:solidFill>
                  <a:srgbClr val="E44517"/>
                </a:solidFill>
              </a:rPr>
              <a:t>„Start w przyszłość” </a:t>
            </a:r>
            <a:r>
              <a:rPr lang="pl-PL" sz="1400" i="1" dirty="0" smtClean="0">
                <a:solidFill>
                  <a:srgbClr val="E44517"/>
                </a:solidFill>
              </a:rPr>
              <a:t>na najciekawsze zajęcia realizowane w ramach projektu systemowego Województwa Mazowieckiego  pn.: „Wyrównanie szans edukacyjnych uczniów poprzez dodatkowe zajęcia rozwijające kompetencje kluczowe – „Moja przyszłość” realizowany  </a:t>
            </a:r>
            <a:br>
              <a:rPr lang="pl-PL" sz="1400" i="1" dirty="0" smtClean="0">
                <a:solidFill>
                  <a:srgbClr val="E44517"/>
                </a:solidFill>
              </a:rPr>
            </a:br>
            <a:r>
              <a:rPr lang="pl-PL" sz="1400" i="1" dirty="0" smtClean="0">
                <a:solidFill>
                  <a:srgbClr val="E44517"/>
                </a:solidFill>
              </a:rPr>
              <a:t>w ramach Programu Operacyjnego Kapitał Ludzki 2007 – 2013; KSI POKL.09.01.02-14-001/14</a:t>
            </a:r>
          </a:p>
          <a:p>
            <a:pPr eaLnBrk="0" hangingPunct="0">
              <a:spcBef>
                <a:spcPct val="20000"/>
              </a:spcBef>
            </a:pPr>
            <a:endParaRPr lang="pl-PL" sz="1600" i="1" dirty="0" smtClean="0">
              <a:solidFill>
                <a:srgbClr val="E44517"/>
              </a:solidFill>
            </a:endParaRPr>
          </a:p>
          <a:p>
            <a:pPr eaLnBrk="0" hangingPunct="0">
              <a:spcBef>
                <a:spcPct val="20000"/>
              </a:spcBef>
            </a:pPr>
            <a:endParaRPr lang="pl-PL" sz="1600" i="1" dirty="0" smtClean="0">
              <a:solidFill>
                <a:srgbClr val="E44517"/>
              </a:solidFill>
            </a:endParaRPr>
          </a:p>
          <a:p>
            <a:pPr eaLnBrk="0" hangingPunct="0">
              <a:spcBef>
                <a:spcPct val="20000"/>
              </a:spcBef>
            </a:pPr>
            <a:endParaRPr lang="pl-PL" sz="1600" i="1" dirty="0" smtClean="0">
              <a:solidFill>
                <a:srgbClr val="E44517"/>
              </a:solidFill>
            </a:endParaRPr>
          </a:p>
          <a:p>
            <a:pPr eaLnBrk="0" hangingPunct="0">
              <a:spcBef>
                <a:spcPct val="20000"/>
              </a:spcBef>
            </a:pPr>
            <a:endParaRPr lang="pl-PL" sz="1600" i="1" dirty="0" smtClean="0">
              <a:solidFill>
                <a:srgbClr val="E44517"/>
              </a:solidFill>
            </a:endParaRPr>
          </a:p>
          <a:p>
            <a:pPr eaLnBrk="0" hangingPunct="0">
              <a:spcBef>
                <a:spcPct val="20000"/>
              </a:spcBef>
            </a:pPr>
            <a:endParaRPr lang="pl-PL" sz="1600" i="1" dirty="0" smtClean="0">
              <a:solidFill>
                <a:srgbClr val="E44517"/>
              </a:solidFill>
            </a:endParaRPr>
          </a:p>
          <a:p>
            <a:pPr eaLnBrk="0" hangingPunct="0">
              <a:spcBef>
                <a:spcPct val="20000"/>
              </a:spcBef>
            </a:pPr>
            <a:endParaRPr lang="pl-PL" sz="1600" i="1" dirty="0" smtClean="0">
              <a:solidFill>
                <a:srgbClr val="E44517"/>
              </a:solidFill>
            </a:endParaRPr>
          </a:p>
          <a:p>
            <a:pPr eaLnBrk="0" hangingPunct="0">
              <a:spcBef>
                <a:spcPct val="20000"/>
              </a:spcBef>
            </a:pPr>
            <a:r>
              <a:rPr lang="pl-PL" sz="1600" i="1" dirty="0" smtClean="0">
                <a:solidFill>
                  <a:srgbClr val="E44517"/>
                </a:solidFill>
              </a:rPr>
              <a:t>Nazwa szkoły uczestniczącej w konkursie</a:t>
            </a:r>
            <a:r>
              <a:rPr lang="pl-PL" sz="1600" i="1" dirty="0" smtClean="0">
                <a:solidFill>
                  <a:srgbClr val="E44517"/>
                </a:solidFill>
              </a:rPr>
              <a:t>: Publiczna Szkoła Podstawowa w Szewnicy ul. Kościelna 26, 05-281 Urle</a:t>
            </a:r>
            <a:endParaRPr lang="pl-PL" sz="1600" i="1" dirty="0" smtClean="0">
              <a:solidFill>
                <a:srgbClr val="E44517"/>
              </a:solidFill>
            </a:endParaRPr>
          </a:p>
          <a:p>
            <a:pPr eaLnBrk="0" hangingPunct="0">
              <a:spcBef>
                <a:spcPct val="20000"/>
              </a:spcBef>
            </a:pPr>
            <a:endParaRPr lang="pl-PL" sz="1600" i="1" dirty="0" smtClean="0">
              <a:solidFill>
                <a:srgbClr val="E44517"/>
              </a:solidFill>
            </a:endParaRPr>
          </a:p>
          <a:p>
            <a:pPr eaLnBrk="0" hangingPunct="0">
              <a:spcBef>
                <a:spcPct val="20000"/>
              </a:spcBef>
            </a:pPr>
            <a:endParaRPr lang="pl-PL" sz="1600" i="1" dirty="0">
              <a:solidFill>
                <a:srgbClr val="E44517"/>
              </a:solidFill>
            </a:endParaRPr>
          </a:p>
          <a:p>
            <a:pPr eaLnBrk="0" hangingPunct="0">
              <a:spcBef>
                <a:spcPct val="20000"/>
              </a:spcBef>
            </a:pPr>
            <a:endParaRPr lang="pl-PL" sz="1600" i="1" dirty="0">
              <a:solidFill>
                <a:srgbClr val="E44517"/>
              </a:solidFill>
            </a:endParaRPr>
          </a:p>
        </p:txBody>
      </p:sp>
      <p:pic>
        <p:nvPicPr>
          <p:cNvPr id="16391" name="Picture 19" descr="znak_KAPITAL_LUDZKI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3625" y="5238750"/>
            <a:ext cx="1874838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13" descr="UE+EFS_L-kolor_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92875" y="5491163"/>
            <a:ext cx="1430338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1898" y="145354"/>
            <a:ext cx="2347284" cy="626360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80038" y="5432960"/>
            <a:ext cx="1574399" cy="421203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5" descr="NS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67238" y="3019425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16" descr="NS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67238" y="3019425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 Box 17"/>
          <p:cNvSpPr txBox="1">
            <a:spLocks noChangeArrowheads="1"/>
          </p:cNvSpPr>
          <p:nvPr/>
        </p:nvSpPr>
        <p:spPr bwMode="auto">
          <a:xfrm rot="-5400000">
            <a:off x="-2549525" y="2716213"/>
            <a:ext cx="55880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1500" b="1">
                <a:solidFill>
                  <a:schemeClr val="bg1"/>
                </a:solidFill>
              </a:rPr>
              <a:t>Program Operacyjny Kapitał Ludzki 2007-2013</a:t>
            </a:r>
          </a:p>
          <a:p>
            <a:pPr algn="ctr"/>
            <a:endParaRPr lang="pl-PL" sz="1100" b="1">
              <a:solidFill>
                <a:schemeClr val="bg1"/>
              </a:solidFill>
            </a:endParaRPr>
          </a:p>
        </p:txBody>
      </p:sp>
      <p:sp>
        <p:nvSpPr>
          <p:cNvPr id="16388" name="Prostokąt 9"/>
          <p:cNvSpPr>
            <a:spLocks noChangeArrowheads="1"/>
          </p:cNvSpPr>
          <p:nvPr/>
        </p:nvSpPr>
        <p:spPr bwMode="auto">
          <a:xfrm>
            <a:off x="1042988" y="1246188"/>
            <a:ext cx="72866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buFont typeface="Arial" charset="0"/>
              <a:buNone/>
            </a:pPr>
            <a:endParaRPr lang="pl-PL" sz="1600" b="1">
              <a:cs typeface="Arial" charset="0"/>
            </a:endParaRPr>
          </a:p>
        </p:txBody>
      </p:sp>
      <p:pic>
        <p:nvPicPr>
          <p:cNvPr id="16391" name="Picture 19" descr="znak_KAPITAL_LUDZKI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3625" y="5238750"/>
            <a:ext cx="1874838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13" descr="UE+EFS_L-kolor_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92875" y="5491163"/>
            <a:ext cx="1430338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1898" y="145354"/>
            <a:ext cx="2347284" cy="626360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80038" y="5432960"/>
            <a:ext cx="1574399" cy="421203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607175" y="771714"/>
            <a:ext cx="53783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Uczniowie śpiewali piosenki: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err="1" smtClean="0"/>
              <a:t>Pitbull’a</a:t>
            </a:r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 smtClean="0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3251" y="3244923"/>
            <a:ext cx="3306362" cy="2213350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246" y="2345337"/>
            <a:ext cx="3764621" cy="2520118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339" y="826357"/>
            <a:ext cx="3306362" cy="22133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450313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5" descr="NS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67238" y="3019425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16" descr="NS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67238" y="3019425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 Box 17"/>
          <p:cNvSpPr txBox="1">
            <a:spLocks noChangeArrowheads="1"/>
          </p:cNvSpPr>
          <p:nvPr/>
        </p:nvSpPr>
        <p:spPr bwMode="auto">
          <a:xfrm rot="-5400000">
            <a:off x="-2549525" y="2716213"/>
            <a:ext cx="55880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1500" b="1">
                <a:solidFill>
                  <a:schemeClr val="bg1"/>
                </a:solidFill>
              </a:rPr>
              <a:t>Program Operacyjny Kapitał Ludzki 2007-2013</a:t>
            </a:r>
          </a:p>
          <a:p>
            <a:pPr algn="ctr"/>
            <a:endParaRPr lang="pl-PL" sz="1100" b="1">
              <a:solidFill>
                <a:schemeClr val="bg1"/>
              </a:solidFill>
            </a:endParaRPr>
          </a:p>
        </p:txBody>
      </p:sp>
      <p:sp>
        <p:nvSpPr>
          <p:cNvPr id="16388" name="Prostokąt 9"/>
          <p:cNvSpPr>
            <a:spLocks noChangeArrowheads="1"/>
          </p:cNvSpPr>
          <p:nvPr/>
        </p:nvSpPr>
        <p:spPr bwMode="auto">
          <a:xfrm>
            <a:off x="1042988" y="1246188"/>
            <a:ext cx="72866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buFont typeface="Arial" charset="0"/>
              <a:buNone/>
            </a:pPr>
            <a:endParaRPr lang="pl-PL" sz="1600" b="1">
              <a:cs typeface="Arial" charset="0"/>
            </a:endParaRPr>
          </a:p>
        </p:txBody>
      </p:sp>
      <p:pic>
        <p:nvPicPr>
          <p:cNvPr id="16391" name="Picture 19" descr="znak_KAPITAL_LUDZKI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3625" y="5238750"/>
            <a:ext cx="1874838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13" descr="UE+EFS_L-kolor_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92875" y="5491163"/>
            <a:ext cx="1430338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1898" y="145354"/>
            <a:ext cx="2347284" cy="626360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80038" y="5432960"/>
            <a:ext cx="1574399" cy="421203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463800" y="768925"/>
            <a:ext cx="53783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Uczniowie śpiewali piosenki: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err="1" smtClean="0"/>
              <a:t>Boney</a:t>
            </a:r>
            <a:r>
              <a:rPr lang="pl-PL" dirty="0" smtClean="0"/>
              <a:t> M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708" y="1273372"/>
            <a:ext cx="6063457" cy="405900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942283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5" descr="NS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67238" y="3019425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16" descr="NS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67238" y="3019425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 Box 17"/>
          <p:cNvSpPr txBox="1">
            <a:spLocks noChangeArrowheads="1"/>
          </p:cNvSpPr>
          <p:nvPr/>
        </p:nvSpPr>
        <p:spPr bwMode="auto">
          <a:xfrm rot="-5400000">
            <a:off x="-2549525" y="2716213"/>
            <a:ext cx="55880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1500" b="1">
                <a:solidFill>
                  <a:schemeClr val="bg1"/>
                </a:solidFill>
              </a:rPr>
              <a:t>Program Operacyjny Kapitał Ludzki 2007-2013</a:t>
            </a:r>
          </a:p>
          <a:p>
            <a:pPr algn="ctr"/>
            <a:endParaRPr lang="pl-PL" sz="1100" b="1">
              <a:solidFill>
                <a:schemeClr val="bg1"/>
              </a:solidFill>
            </a:endParaRPr>
          </a:p>
        </p:txBody>
      </p:sp>
      <p:sp>
        <p:nvSpPr>
          <p:cNvPr id="16388" name="Prostokąt 9"/>
          <p:cNvSpPr>
            <a:spLocks noChangeArrowheads="1"/>
          </p:cNvSpPr>
          <p:nvPr/>
        </p:nvSpPr>
        <p:spPr bwMode="auto">
          <a:xfrm>
            <a:off x="1042988" y="1246188"/>
            <a:ext cx="72866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buFont typeface="Arial" charset="0"/>
              <a:buNone/>
            </a:pPr>
            <a:endParaRPr lang="pl-PL" sz="1600" b="1">
              <a:cs typeface="Arial" charset="0"/>
            </a:endParaRPr>
          </a:p>
        </p:txBody>
      </p:sp>
      <p:pic>
        <p:nvPicPr>
          <p:cNvPr id="16391" name="Picture 19" descr="znak_KAPITAL_LUDZKI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3625" y="5238750"/>
            <a:ext cx="1874838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13" descr="UE+EFS_L-kolor_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92875" y="5491163"/>
            <a:ext cx="1430338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1898" y="145354"/>
            <a:ext cx="2347284" cy="626360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80038" y="5432960"/>
            <a:ext cx="1574399" cy="421203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463800" y="768925"/>
            <a:ext cx="53783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Na scenie pojawił się również:</a:t>
            </a:r>
          </a:p>
          <a:p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/>
              <a:t>Sherlock Holmes </a:t>
            </a:r>
            <a:r>
              <a:rPr lang="pl-PL" dirty="0"/>
              <a:t>i Dr </a:t>
            </a:r>
            <a:r>
              <a:rPr lang="pl-PL" dirty="0" smtClean="0"/>
              <a:t>Watson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Isaac Newton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5433" y="787970"/>
            <a:ext cx="3084967" cy="4608408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5305" y="1788617"/>
            <a:ext cx="2411161" cy="360185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192547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5" descr="NS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67238" y="3019425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16" descr="NS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67238" y="3019425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 Box 17"/>
          <p:cNvSpPr txBox="1">
            <a:spLocks noChangeArrowheads="1"/>
          </p:cNvSpPr>
          <p:nvPr/>
        </p:nvSpPr>
        <p:spPr bwMode="auto">
          <a:xfrm rot="-5400000">
            <a:off x="-2549525" y="2716213"/>
            <a:ext cx="55880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1500" b="1">
                <a:solidFill>
                  <a:schemeClr val="bg1"/>
                </a:solidFill>
              </a:rPr>
              <a:t>Program Operacyjny Kapitał Ludzki 2007-2013</a:t>
            </a:r>
          </a:p>
          <a:p>
            <a:pPr algn="ctr"/>
            <a:endParaRPr lang="pl-PL" sz="1100" b="1">
              <a:solidFill>
                <a:schemeClr val="bg1"/>
              </a:solidFill>
            </a:endParaRPr>
          </a:p>
        </p:txBody>
      </p:sp>
      <p:sp>
        <p:nvSpPr>
          <p:cNvPr id="16388" name="Prostokąt 9"/>
          <p:cNvSpPr>
            <a:spLocks noChangeArrowheads="1"/>
          </p:cNvSpPr>
          <p:nvPr/>
        </p:nvSpPr>
        <p:spPr bwMode="auto">
          <a:xfrm>
            <a:off x="1042988" y="1246188"/>
            <a:ext cx="72866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buFont typeface="Arial" charset="0"/>
              <a:buNone/>
            </a:pPr>
            <a:endParaRPr lang="pl-PL" sz="1600" b="1">
              <a:cs typeface="Arial" charset="0"/>
            </a:endParaRPr>
          </a:p>
        </p:txBody>
      </p:sp>
      <p:pic>
        <p:nvPicPr>
          <p:cNvPr id="16391" name="Picture 19" descr="znak_KAPITAL_LUDZKI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3625" y="5238750"/>
            <a:ext cx="1874838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13" descr="UE+EFS_L-kolor_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92875" y="5491163"/>
            <a:ext cx="1430338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1898" y="145354"/>
            <a:ext cx="2347284" cy="626360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80038" y="5432960"/>
            <a:ext cx="1574399" cy="421203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463800" y="768925"/>
            <a:ext cx="537839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Kolejna porcja muzyczna: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err="1" smtClean="0"/>
              <a:t>Queen</a:t>
            </a:r>
            <a:r>
              <a:rPr lang="pl-PL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err="1" smtClean="0"/>
              <a:t>Abba</a:t>
            </a:r>
            <a:endParaRPr lang="pl-PL" dirty="0" smtClean="0"/>
          </a:p>
          <a:p>
            <a:endParaRPr lang="pl-PL" dirty="0" smtClean="0"/>
          </a:p>
          <a:p>
            <a:endParaRPr lang="pl-PL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55" y="2370429"/>
            <a:ext cx="4033108" cy="2699849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40" y="2343783"/>
            <a:ext cx="4090615" cy="273834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753260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5" descr="NS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67238" y="3019425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16" descr="NS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67238" y="3019425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 Box 17"/>
          <p:cNvSpPr txBox="1">
            <a:spLocks noChangeArrowheads="1"/>
          </p:cNvSpPr>
          <p:nvPr/>
        </p:nvSpPr>
        <p:spPr bwMode="auto">
          <a:xfrm rot="-5400000">
            <a:off x="-2549525" y="2716213"/>
            <a:ext cx="55880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1500" b="1">
                <a:solidFill>
                  <a:schemeClr val="bg1"/>
                </a:solidFill>
              </a:rPr>
              <a:t>Program Operacyjny Kapitał Ludzki 2007-2013</a:t>
            </a:r>
          </a:p>
          <a:p>
            <a:pPr algn="ctr"/>
            <a:endParaRPr lang="pl-PL" sz="1100" b="1">
              <a:solidFill>
                <a:schemeClr val="bg1"/>
              </a:solidFill>
            </a:endParaRPr>
          </a:p>
        </p:txBody>
      </p:sp>
      <p:sp>
        <p:nvSpPr>
          <p:cNvPr id="16388" name="Prostokąt 9"/>
          <p:cNvSpPr>
            <a:spLocks noChangeArrowheads="1"/>
          </p:cNvSpPr>
          <p:nvPr/>
        </p:nvSpPr>
        <p:spPr bwMode="auto">
          <a:xfrm>
            <a:off x="1042988" y="1246188"/>
            <a:ext cx="72866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buFont typeface="Arial" charset="0"/>
              <a:buNone/>
            </a:pPr>
            <a:endParaRPr lang="pl-PL" sz="1600" b="1">
              <a:cs typeface="Arial" charset="0"/>
            </a:endParaRPr>
          </a:p>
        </p:txBody>
      </p:sp>
      <p:pic>
        <p:nvPicPr>
          <p:cNvPr id="16391" name="Picture 19" descr="znak_KAPITAL_LUDZKI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3625" y="5238750"/>
            <a:ext cx="1874838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13" descr="UE+EFS_L-kolor_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92875" y="5491163"/>
            <a:ext cx="1430338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1898" y="145354"/>
            <a:ext cx="2347284" cy="626360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80038" y="5432960"/>
            <a:ext cx="1574399" cy="42120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213424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5" descr="NS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67238" y="3019425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16" descr="NS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67238" y="3019425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 Box 17"/>
          <p:cNvSpPr txBox="1">
            <a:spLocks noChangeArrowheads="1"/>
          </p:cNvSpPr>
          <p:nvPr/>
        </p:nvSpPr>
        <p:spPr bwMode="auto">
          <a:xfrm rot="-5400000">
            <a:off x="-2549525" y="2716213"/>
            <a:ext cx="55880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1500" b="1">
                <a:solidFill>
                  <a:schemeClr val="bg1"/>
                </a:solidFill>
              </a:rPr>
              <a:t>Program Operacyjny Kapitał Ludzki 2007-2013</a:t>
            </a:r>
          </a:p>
          <a:p>
            <a:pPr algn="ctr"/>
            <a:endParaRPr lang="pl-PL" sz="1100" b="1">
              <a:solidFill>
                <a:schemeClr val="bg1"/>
              </a:solidFill>
            </a:endParaRPr>
          </a:p>
        </p:txBody>
      </p:sp>
      <p:sp>
        <p:nvSpPr>
          <p:cNvPr id="16388" name="Prostokąt 9"/>
          <p:cNvSpPr>
            <a:spLocks noChangeArrowheads="1"/>
          </p:cNvSpPr>
          <p:nvPr/>
        </p:nvSpPr>
        <p:spPr bwMode="auto">
          <a:xfrm>
            <a:off x="1042988" y="1246188"/>
            <a:ext cx="72866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buFont typeface="Arial" charset="0"/>
              <a:buNone/>
            </a:pPr>
            <a:endParaRPr lang="pl-PL" sz="1600" b="1">
              <a:cs typeface="Arial" charset="0"/>
            </a:endParaRPr>
          </a:p>
        </p:txBody>
      </p:sp>
      <p:pic>
        <p:nvPicPr>
          <p:cNvPr id="16391" name="Picture 19" descr="znak_KAPITAL_LUDZKI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3625" y="5238750"/>
            <a:ext cx="1874838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13" descr="UE+EFS_L-kolor_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92875" y="5491163"/>
            <a:ext cx="1430338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Prostokąt 11"/>
          <p:cNvSpPr/>
          <p:nvPr/>
        </p:nvSpPr>
        <p:spPr>
          <a:xfrm>
            <a:off x="2665869" y="2731801"/>
            <a:ext cx="38122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pl-PL" b="1" i="1" dirty="0" smtClean="0">
                <a:solidFill>
                  <a:srgbClr val="E44517"/>
                </a:solidFill>
              </a:rPr>
              <a:t>Człowiek – najlepsza inwestycja</a:t>
            </a:r>
            <a:r>
              <a:rPr lang="pl-PL" sz="3200" b="1" i="1" dirty="0" smtClean="0">
                <a:solidFill>
                  <a:srgbClr val="E44517"/>
                </a:solidFill>
              </a:rPr>
              <a:t>.</a:t>
            </a:r>
          </a:p>
        </p:txBody>
      </p:sp>
      <p:pic>
        <p:nvPicPr>
          <p:cNvPr id="13" name="Obraz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1898" y="145354"/>
            <a:ext cx="2347284" cy="626360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80038" y="5432960"/>
            <a:ext cx="1574399" cy="421203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5" descr="NS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67238" y="3019425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16" descr="NS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67238" y="3019425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 Box 17"/>
          <p:cNvSpPr txBox="1">
            <a:spLocks noChangeArrowheads="1"/>
          </p:cNvSpPr>
          <p:nvPr/>
        </p:nvSpPr>
        <p:spPr bwMode="auto">
          <a:xfrm rot="-5400000">
            <a:off x="-2549525" y="2716213"/>
            <a:ext cx="55880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1500" b="1">
                <a:solidFill>
                  <a:schemeClr val="bg1"/>
                </a:solidFill>
              </a:rPr>
              <a:t>Program Operacyjny Kapitał Ludzki 2007-2013</a:t>
            </a:r>
          </a:p>
          <a:p>
            <a:pPr algn="ctr"/>
            <a:endParaRPr lang="pl-PL" sz="1100" b="1">
              <a:solidFill>
                <a:schemeClr val="bg1"/>
              </a:solidFill>
            </a:endParaRPr>
          </a:p>
        </p:txBody>
      </p:sp>
      <p:sp>
        <p:nvSpPr>
          <p:cNvPr id="16388" name="Prostokąt 9"/>
          <p:cNvSpPr>
            <a:spLocks noChangeArrowheads="1"/>
          </p:cNvSpPr>
          <p:nvPr/>
        </p:nvSpPr>
        <p:spPr bwMode="auto">
          <a:xfrm>
            <a:off x="1042988" y="1246188"/>
            <a:ext cx="72866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buFont typeface="Arial" charset="0"/>
              <a:buNone/>
            </a:pPr>
            <a:endParaRPr lang="pl-PL" sz="1600" b="1">
              <a:cs typeface="Arial" charset="0"/>
            </a:endParaRPr>
          </a:p>
        </p:txBody>
      </p:sp>
      <p:pic>
        <p:nvPicPr>
          <p:cNvPr id="16391" name="Picture 19" descr="znak_KAPITAL_LUDZKI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3625" y="5238750"/>
            <a:ext cx="1874838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13" descr="UE+EFS_L-kolor_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92875" y="5491163"/>
            <a:ext cx="1430338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1898" y="145354"/>
            <a:ext cx="2347284" cy="626360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80038" y="5432960"/>
            <a:ext cx="1574399" cy="421203"/>
          </a:xfrm>
          <a:prstGeom prst="rect">
            <a:avLst/>
          </a:prstGeom>
        </p:spPr>
      </p:pic>
      <p:sp>
        <p:nvSpPr>
          <p:cNvPr id="2" name="pole tekstowe 1"/>
          <p:cNvSpPr txBox="1"/>
          <p:nvPr/>
        </p:nvSpPr>
        <p:spPr>
          <a:xfrm>
            <a:off x="611450" y="647857"/>
            <a:ext cx="82177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 smtClean="0"/>
          </a:p>
          <a:p>
            <a:r>
              <a:rPr lang="pl-PL" dirty="0" smtClean="0"/>
              <a:t>Zajęcia z języka angielskiego. </a:t>
            </a:r>
          </a:p>
          <a:p>
            <a:r>
              <a:rPr lang="pl-PL" dirty="0" smtClean="0"/>
              <a:t>Metody pracy to metody aktywne uczące zaangażowania i współdziałania w grupie: </a:t>
            </a:r>
          </a:p>
          <a:p>
            <a:r>
              <a:rPr lang="pl-PL" dirty="0" smtClean="0"/>
              <a:t> burza mózgów,</a:t>
            </a:r>
          </a:p>
          <a:p>
            <a:r>
              <a:rPr lang="pl-PL" dirty="0" smtClean="0"/>
              <a:t> drama,</a:t>
            </a:r>
          </a:p>
          <a:p>
            <a:r>
              <a:rPr lang="pl-PL" dirty="0" smtClean="0"/>
              <a:t> techniki wyobrażeniowe,</a:t>
            </a:r>
          </a:p>
          <a:p>
            <a:r>
              <a:rPr lang="pl-PL" dirty="0" smtClean="0"/>
              <a:t> praca z tekstem,</a:t>
            </a:r>
          </a:p>
          <a:p>
            <a:r>
              <a:rPr lang="pl-PL" dirty="0" smtClean="0"/>
              <a:t> projekt,</a:t>
            </a:r>
          </a:p>
          <a:p>
            <a:r>
              <a:rPr lang="pl-PL" dirty="0" smtClean="0"/>
              <a:t> inscenizacja,</a:t>
            </a:r>
          </a:p>
          <a:p>
            <a:r>
              <a:rPr lang="pl-PL" dirty="0" smtClean="0"/>
              <a:t> gry i zabawy </a:t>
            </a:r>
            <a:r>
              <a:rPr lang="pl-PL" dirty="0" err="1" smtClean="0"/>
              <a:t>Klanzy</a:t>
            </a:r>
            <a:r>
              <a:rPr lang="pl-PL" dirty="0" smtClean="0"/>
              <a:t>,</a:t>
            </a:r>
          </a:p>
          <a:p>
            <a:r>
              <a:rPr lang="pl-PL" dirty="0" smtClean="0"/>
              <a:t> metody wspomagające odczuwanie zmysłowe i koncentrację.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520472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5" descr="NS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67238" y="3019425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16" descr="NS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67238" y="3019425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 Box 17"/>
          <p:cNvSpPr txBox="1">
            <a:spLocks noChangeArrowheads="1"/>
          </p:cNvSpPr>
          <p:nvPr/>
        </p:nvSpPr>
        <p:spPr bwMode="auto">
          <a:xfrm rot="-5400000">
            <a:off x="-2549525" y="2716213"/>
            <a:ext cx="55880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1500" b="1">
                <a:solidFill>
                  <a:schemeClr val="bg1"/>
                </a:solidFill>
              </a:rPr>
              <a:t>Program Operacyjny Kapitał Ludzki 2007-2013</a:t>
            </a:r>
          </a:p>
          <a:p>
            <a:pPr algn="ctr"/>
            <a:endParaRPr lang="pl-PL" sz="1100" b="1">
              <a:solidFill>
                <a:schemeClr val="bg1"/>
              </a:solidFill>
            </a:endParaRPr>
          </a:p>
        </p:txBody>
      </p:sp>
      <p:sp>
        <p:nvSpPr>
          <p:cNvPr id="16388" name="Prostokąt 9"/>
          <p:cNvSpPr>
            <a:spLocks noChangeArrowheads="1"/>
          </p:cNvSpPr>
          <p:nvPr/>
        </p:nvSpPr>
        <p:spPr bwMode="auto">
          <a:xfrm>
            <a:off x="1042988" y="1246188"/>
            <a:ext cx="72866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buFont typeface="Arial" charset="0"/>
              <a:buNone/>
            </a:pPr>
            <a:endParaRPr lang="pl-PL" sz="1600" b="1">
              <a:cs typeface="Arial" charset="0"/>
            </a:endParaRPr>
          </a:p>
        </p:txBody>
      </p:sp>
      <p:pic>
        <p:nvPicPr>
          <p:cNvPr id="16391" name="Picture 19" descr="znak_KAPITAL_LUDZKI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3625" y="5238750"/>
            <a:ext cx="1874838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13" descr="UE+EFS_L-kolor_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92875" y="5491163"/>
            <a:ext cx="1430338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1898" y="145354"/>
            <a:ext cx="2347284" cy="626360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80038" y="5432960"/>
            <a:ext cx="1574399" cy="421203"/>
          </a:xfrm>
          <a:prstGeom prst="rect">
            <a:avLst/>
          </a:prstGeom>
        </p:spPr>
      </p:pic>
      <p:sp>
        <p:nvSpPr>
          <p:cNvPr id="2" name="pole tekstowe 1"/>
          <p:cNvSpPr txBox="1"/>
          <p:nvPr/>
        </p:nvSpPr>
        <p:spPr>
          <a:xfrm>
            <a:off x="611450" y="617482"/>
            <a:ext cx="8217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l-PL" dirty="0" smtClean="0"/>
          </a:p>
          <a:p>
            <a:pPr algn="ctr"/>
            <a:r>
              <a:rPr lang="pl-PL" dirty="0" smtClean="0"/>
              <a:t>Gry i zabawy dydaktyczne „Bingo” 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60" y="1621357"/>
            <a:ext cx="3958092" cy="23748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511" y="1584326"/>
            <a:ext cx="4081530" cy="24489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153413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5" descr="NS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67238" y="3019425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16" descr="NS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67238" y="3019425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 Box 17"/>
          <p:cNvSpPr txBox="1">
            <a:spLocks noChangeArrowheads="1"/>
          </p:cNvSpPr>
          <p:nvPr/>
        </p:nvSpPr>
        <p:spPr bwMode="auto">
          <a:xfrm rot="-5400000">
            <a:off x="-2549525" y="2716213"/>
            <a:ext cx="55880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1500" b="1">
                <a:solidFill>
                  <a:schemeClr val="bg1"/>
                </a:solidFill>
              </a:rPr>
              <a:t>Program Operacyjny Kapitał Ludzki 2007-2013</a:t>
            </a:r>
          </a:p>
          <a:p>
            <a:pPr algn="ctr"/>
            <a:endParaRPr lang="pl-PL" sz="1100" b="1">
              <a:solidFill>
                <a:schemeClr val="bg1"/>
              </a:solidFill>
            </a:endParaRPr>
          </a:p>
        </p:txBody>
      </p:sp>
      <p:sp>
        <p:nvSpPr>
          <p:cNvPr id="16388" name="Prostokąt 9"/>
          <p:cNvSpPr>
            <a:spLocks noChangeArrowheads="1"/>
          </p:cNvSpPr>
          <p:nvPr/>
        </p:nvSpPr>
        <p:spPr bwMode="auto">
          <a:xfrm>
            <a:off x="1042988" y="1246188"/>
            <a:ext cx="72866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buFont typeface="Arial" charset="0"/>
              <a:buNone/>
            </a:pPr>
            <a:endParaRPr lang="pl-PL" sz="1600" b="1">
              <a:cs typeface="Arial" charset="0"/>
            </a:endParaRPr>
          </a:p>
        </p:txBody>
      </p:sp>
      <p:pic>
        <p:nvPicPr>
          <p:cNvPr id="16391" name="Picture 19" descr="znak_KAPITAL_LUDZKI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3625" y="5238750"/>
            <a:ext cx="1874838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13" descr="UE+EFS_L-kolor_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92875" y="5491163"/>
            <a:ext cx="1430338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1898" y="145354"/>
            <a:ext cx="2347284" cy="626360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80038" y="5432960"/>
            <a:ext cx="1574399" cy="421203"/>
          </a:xfrm>
          <a:prstGeom prst="rect">
            <a:avLst/>
          </a:prstGeom>
        </p:spPr>
      </p:pic>
      <p:sp>
        <p:nvSpPr>
          <p:cNvPr id="2" name="pole tekstowe 1"/>
          <p:cNvSpPr txBox="1"/>
          <p:nvPr/>
        </p:nvSpPr>
        <p:spPr>
          <a:xfrm>
            <a:off x="611450" y="617482"/>
            <a:ext cx="8217732" cy="1585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l-PL" dirty="0" smtClean="0"/>
          </a:p>
          <a:p>
            <a:pPr algn="ctr"/>
            <a:r>
              <a:rPr lang="pl-PL" dirty="0" smtClean="0"/>
              <a:t>Praca metodą projektu, rozwijająca słownictwo z zakresu:</a:t>
            </a:r>
          </a:p>
          <a:p>
            <a:pPr algn="ctr"/>
            <a:endParaRPr lang="pl-PL" sz="700" dirty="0" smtClean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pl-PL" dirty="0" smtClean="0"/>
              <a:t>Rodzina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pl-PL" dirty="0" smtClean="0"/>
              <a:t>Święta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pl-PL" dirty="0" smtClean="0"/>
              <a:t>Szkoła</a:t>
            </a: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470" y="2372826"/>
            <a:ext cx="3618367" cy="27137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352" y="2438002"/>
            <a:ext cx="3468678" cy="26015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658571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5" descr="NS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67238" y="3019425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16" descr="NS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67238" y="3019425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 Box 17"/>
          <p:cNvSpPr txBox="1">
            <a:spLocks noChangeArrowheads="1"/>
          </p:cNvSpPr>
          <p:nvPr/>
        </p:nvSpPr>
        <p:spPr bwMode="auto">
          <a:xfrm rot="-5400000">
            <a:off x="-2549525" y="2716213"/>
            <a:ext cx="55880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1500" b="1">
                <a:solidFill>
                  <a:schemeClr val="bg1"/>
                </a:solidFill>
              </a:rPr>
              <a:t>Program Operacyjny Kapitał Ludzki 2007-2013</a:t>
            </a:r>
          </a:p>
          <a:p>
            <a:pPr algn="ctr"/>
            <a:endParaRPr lang="pl-PL" sz="1100" b="1">
              <a:solidFill>
                <a:schemeClr val="bg1"/>
              </a:solidFill>
            </a:endParaRPr>
          </a:p>
        </p:txBody>
      </p:sp>
      <p:sp>
        <p:nvSpPr>
          <p:cNvPr id="16388" name="Prostokąt 9"/>
          <p:cNvSpPr>
            <a:spLocks noChangeArrowheads="1"/>
          </p:cNvSpPr>
          <p:nvPr/>
        </p:nvSpPr>
        <p:spPr bwMode="auto">
          <a:xfrm>
            <a:off x="1042988" y="1246188"/>
            <a:ext cx="72866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buFont typeface="Arial" charset="0"/>
              <a:buNone/>
            </a:pPr>
            <a:endParaRPr lang="pl-PL" sz="1600" b="1">
              <a:cs typeface="Arial" charset="0"/>
            </a:endParaRPr>
          </a:p>
        </p:txBody>
      </p:sp>
      <p:pic>
        <p:nvPicPr>
          <p:cNvPr id="16391" name="Picture 19" descr="znak_KAPITAL_LUDZKI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3625" y="5238750"/>
            <a:ext cx="1874838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13" descr="UE+EFS_L-kolor_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92875" y="5491163"/>
            <a:ext cx="1430338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1898" y="145354"/>
            <a:ext cx="2347284" cy="626360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80038" y="5432960"/>
            <a:ext cx="1574399" cy="421203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000" y="665485"/>
            <a:ext cx="6120540" cy="45904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981497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5" descr="NS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67238" y="3019425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16" descr="NS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67238" y="3019425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 Box 17"/>
          <p:cNvSpPr txBox="1">
            <a:spLocks noChangeArrowheads="1"/>
          </p:cNvSpPr>
          <p:nvPr/>
        </p:nvSpPr>
        <p:spPr bwMode="auto">
          <a:xfrm rot="-5400000">
            <a:off x="-2549525" y="2716213"/>
            <a:ext cx="55880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1500" b="1">
                <a:solidFill>
                  <a:schemeClr val="bg1"/>
                </a:solidFill>
              </a:rPr>
              <a:t>Program Operacyjny Kapitał Ludzki 2007-2013</a:t>
            </a:r>
          </a:p>
          <a:p>
            <a:pPr algn="ctr"/>
            <a:endParaRPr lang="pl-PL" sz="1100" b="1">
              <a:solidFill>
                <a:schemeClr val="bg1"/>
              </a:solidFill>
            </a:endParaRPr>
          </a:p>
        </p:txBody>
      </p:sp>
      <p:sp>
        <p:nvSpPr>
          <p:cNvPr id="16388" name="Prostokąt 9"/>
          <p:cNvSpPr>
            <a:spLocks noChangeArrowheads="1"/>
          </p:cNvSpPr>
          <p:nvPr/>
        </p:nvSpPr>
        <p:spPr bwMode="auto">
          <a:xfrm>
            <a:off x="1042988" y="1246188"/>
            <a:ext cx="72866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buFont typeface="Arial" charset="0"/>
              <a:buNone/>
            </a:pPr>
            <a:endParaRPr lang="pl-PL" sz="1600" b="1">
              <a:cs typeface="Arial" charset="0"/>
            </a:endParaRPr>
          </a:p>
        </p:txBody>
      </p:sp>
      <p:pic>
        <p:nvPicPr>
          <p:cNvPr id="16391" name="Picture 19" descr="znak_KAPITAL_LUDZKI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3625" y="5238750"/>
            <a:ext cx="1874838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13" descr="UE+EFS_L-kolor_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92875" y="5491163"/>
            <a:ext cx="1430338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1898" y="145354"/>
            <a:ext cx="2347284" cy="626360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80038" y="5432960"/>
            <a:ext cx="1574399" cy="421203"/>
          </a:xfrm>
          <a:prstGeom prst="rect">
            <a:avLst/>
          </a:prstGeom>
        </p:spPr>
      </p:pic>
      <p:sp>
        <p:nvSpPr>
          <p:cNvPr id="2" name="pole tekstowe 1"/>
          <p:cNvSpPr txBox="1"/>
          <p:nvPr/>
        </p:nvSpPr>
        <p:spPr>
          <a:xfrm>
            <a:off x="611450" y="771714"/>
            <a:ext cx="8217732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Konkurs „Jeden z Dziesięciu. Wielka Brytania” sprawdza wiedzę dotyczącą:</a:t>
            </a:r>
          </a:p>
          <a:p>
            <a:endParaRPr lang="pl-PL" sz="10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 smtClean="0"/>
              <a:t>Sławnych ludzi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 smtClean="0"/>
              <a:t>Ciekawych miejsc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 smtClean="0"/>
              <a:t>Zabytków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 smtClean="0"/>
              <a:t>Sportu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 smtClean="0"/>
              <a:t>Kina</a:t>
            </a:r>
            <a:endParaRPr lang="pl-PL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61849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5" descr="NS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67238" y="3019425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16" descr="NS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67238" y="3019425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 Box 17"/>
          <p:cNvSpPr txBox="1">
            <a:spLocks noChangeArrowheads="1"/>
          </p:cNvSpPr>
          <p:nvPr/>
        </p:nvSpPr>
        <p:spPr bwMode="auto">
          <a:xfrm rot="-5400000">
            <a:off x="-2549525" y="2716213"/>
            <a:ext cx="55880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1500" b="1">
                <a:solidFill>
                  <a:schemeClr val="bg1"/>
                </a:solidFill>
              </a:rPr>
              <a:t>Program Operacyjny Kapitał Ludzki 2007-2013</a:t>
            </a:r>
          </a:p>
          <a:p>
            <a:pPr algn="ctr"/>
            <a:endParaRPr lang="pl-PL" sz="1100" b="1">
              <a:solidFill>
                <a:schemeClr val="bg1"/>
              </a:solidFill>
            </a:endParaRPr>
          </a:p>
        </p:txBody>
      </p:sp>
      <p:sp>
        <p:nvSpPr>
          <p:cNvPr id="16388" name="Prostokąt 9"/>
          <p:cNvSpPr>
            <a:spLocks noChangeArrowheads="1"/>
          </p:cNvSpPr>
          <p:nvPr/>
        </p:nvSpPr>
        <p:spPr bwMode="auto">
          <a:xfrm>
            <a:off x="1042988" y="1246188"/>
            <a:ext cx="72866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buFont typeface="Arial" charset="0"/>
              <a:buNone/>
            </a:pPr>
            <a:endParaRPr lang="pl-PL" sz="1600" b="1">
              <a:cs typeface="Arial" charset="0"/>
            </a:endParaRPr>
          </a:p>
        </p:txBody>
      </p:sp>
      <p:pic>
        <p:nvPicPr>
          <p:cNvPr id="16391" name="Picture 19" descr="znak_KAPITAL_LUDZKI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3625" y="5238750"/>
            <a:ext cx="1874838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13" descr="UE+EFS_L-kolor_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92875" y="5491163"/>
            <a:ext cx="1430338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1898" y="145354"/>
            <a:ext cx="2347284" cy="626360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80038" y="5432960"/>
            <a:ext cx="1574399" cy="421203"/>
          </a:xfrm>
          <a:prstGeom prst="rect">
            <a:avLst/>
          </a:prstGeom>
        </p:spPr>
      </p:pic>
      <p:sp>
        <p:nvSpPr>
          <p:cNvPr id="2" name="pole tekstowe 1"/>
          <p:cNvSpPr txBox="1"/>
          <p:nvPr/>
        </p:nvSpPr>
        <p:spPr>
          <a:xfrm>
            <a:off x="611451" y="771714"/>
            <a:ext cx="39557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Widowisko teatralno-wokalno-taneczne pt. „Bal u Królowej”, jako podsumowanie pracy. W czasie zajęć doskonalenie mimiki, ekspresji, układów tanecznych, tekstów piosenek. </a:t>
            </a:r>
            <a:endParaRPr lang="pl-PL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80" y="830700"/>
            <a:ext cx="2851718" cy="42599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530751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5" descr="NS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67238" y="3019425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16" descr="NS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67238" y="3019425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 Box 17"/>
          <p:cNvSpPr txBox="1">
            <a:spLocks noChangeArrowheads="1"/>
          </p:cNvSpPr>
          <p:nvPr/>
        </p:nvSpPr>
        <p:spPr bwMode="auto">
          <a:xfrm rot="-5400000">
            <a:off x="-2549525" y="2716213"/>
            <a:ext cx="55880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1500" b="1">
                <a:solidFill>
                  <a:schemeClr val="bg1"/>
                </a:solidFill>
              </a:rPr>
              <a:t>Program Operacyjny Kapitał Ludzki 2007-2013</a:t>
            </a:r>
          </a:p>
          <a:p>
            <a:pPr algn="ctr"/>
            <a:endParaRPr lang="pl-PL" sz="1100" b="1">
              <a:solidFill>
                <a:schemeClr val="bg1"/>
              </a:solidFill>
            </a:endParaRPr>
          </a:p>
        </p:txBody>
      </p:sp>
      <p:sp>
        <p:nvSpPr>
          <p:cNvPr id="16388" name="Prostokąt 9"/>
          <p:cNvSpPr>
            <a:spLocks noChangeArrowheads="1"/>
          </p:cNvSpPr>
          <p:nvPr/>
        </p:nvSpPr>
        <p:spPr bwMode="auto">
          <a:xfrm>
            <a:off x="1042988" y="1246188"/>
            <a:ext cx="72866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buFont typeface="Arial" charset="0"/>
              <a:buNone/>
            </a:pPr>
            <a:endParaRPr lang="pl-PL" sz="1600" b="1">
              <a:cs typeface="Arial" charset="0"/>
            </a:endParaRPr>
          </a:p>
        </p:txBody>
      </p:sp>
      <p:pic>
        <p:nvPicPr>
          <p:cNvPr id="16391" name="Picture 19" descr="znak_KAPITAL_LUDZKI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3625" y="5238750"/>
            <a:ext cx="1874838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13" descr="UE+EFS_L-kolor_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92875" y="5491163"/>
            <a:ext cx="1430338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1898" y="145354"/>
            <a:ext cx="2347284" cy="626360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80038" y="5432960"/>
            <a:ext cx="1574399" cy="421203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10" y="2858897"/>
            <a:ext cx="3501859" cy="2344220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175" y="2743377"/>
            <a:ext cx="1646603" cy="2459740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501" y="1746869"/>
            <a:ext cx="2313687" cy="3456248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607175" y="771714"/>
            <a:ext cx="537839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Uczniowie wcielili się w role: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/>
              <a:t>Szekspira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/>
              <a:t>Robin </a:t>
            </a:r>
            <a:r>
              <a:rPr lang="pl-PL" dirty="0" err="1" smtClean="0"/>
              <a:t>Hood’a</a:t>
            </a:r>
            <a:r>
              <a:rPr lang="pl-PL" dirty="0" smtClean="0"/>
              <a:t> i przyjaciół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/>
              <a:t>Julii</a:t>
            </a:r>
            <a:endParaRPr lang="pl-PL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685648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"/>
</p:tagLst>
</file>

<file path=ppt/theme/theme1.xml><?xml version="1.0" encoding="utf-8"?>
<a:theme xmlns:a="http://schemas.openxmlformats.org/drawingml/2006/main" name="Projekt domyślny">
  <a:themeElements>
    <a:clrScheme name="Projekt domyśln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ojekt domyśln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Clouds</Template>
  <TotalTime>6848</TotalTime>
  <Words>287</Words>
  <Application>Microsoft Office PowerPoint</Application>
  <PresentationFormat>Niestandardowy</PresentationFormat>
  <Paragraphs>84</Paragraphs>
  <Slides>14</Slides>
  <Notes>14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8" baseType="lpstr">
      <vt:lpstr>Arial</vt:lpstr>
      <vt:lpstr>Calibri</vt:lpstr>
      <vt:lpstr>Wingdings</vt:lpstr>
      <vt:lpstr>Projekt domyślny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 Operacyjny Kapitał Ludzki  (PO KL) 2007 - 2013  Komponent regionalny - Województwo Mazowieckie</dc:title>
  <dc:creator>root</dc:creator>
  <cp:lastModifiedBy>Lidia Sadowska</cp:lastModifiedBy>
  <cp:revision>1443</cp:revision>
  <cp:lastPrinted>2014-09-08T06:14:50Z</cp:lastPrinted>
  <dcterms:created xsi:type="dcterms:W3CDTF">2007-02-14T16:20:45Z</dcterms:created>
  <dcterms:modified xsi:type="dcterms:W3CDTF">2015-05-21T10:32:08Z</dcterms:modified>
</cp:coreProperties>
</file>